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1270000" y="1612900"/>
            <a:ext cx="10464800" cy="3142754"/>
          </a:xfrm>
          <a:prstGeom prst="rect">
            <a:avLst/>
          </a:prstGeom>
        </p:spPr>
        <p:txBody>
          <a:bodyPr/>
          <a:lstStyle>
            <a:lvl1pPr>
              <a:defRPr cap="none" sz="9500">
                <a:solidFill>
                  <a:srgbClr val="45A7DE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hape 118"/>
          <p:cNvSpPr/>
          <p:nvPr>
            <p:ph type="body" sz="quarter" idx="13"/>
          </p:nvPr>
        </p:nvSpPr>
        <p:spPr>
          <a:xfrm>
            <a:off x="1269999" y="6197600"/>
            <a:ext cx="10464802" cy="11303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75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686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pic" idx="13"/>
          </p:nvPr>
        </p:nvSpPr>
        <p:spPr>
          <a:xfrm>
            <a:off x="1307138" y="649152"/>
            <a:ext cx="10401301" cy="58563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7" name="Shape 127"/>
          <p:cNvSpPr/>
          <p:nvPr>
            <p:ph type="title"/>
          </p:nvPr>
        </p:nvSpPr>
        <p:spPr>
          <a:xfrm>
            <a:off x="1270000" y="6604000"/>
            <a:ext cx="10464800" cy="1651000"/>
          </a:xfrm>
          <a:prstGeom prst="rect">
            <a:avLst/>
          </a:prstGeom>
        </p:spPr>
        <p:txBody>
          <a:bodyPr anchor="b"/>
          <a:lstStyle>
            <a:lvl1pPr>
              <a:defRPr cap="none" sz="9500">
                <a:solidFill>
                  <a:srgbClr val="45A7DE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270000" y="83312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0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0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0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0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686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cap="none" sz="8000">
                <a:solidFill>
                  <a:srgbClr val="45A7DE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SzPct val="47000"/>
              <a:buBlip>
                <a:blip r:embed="rId3"/>
              </a:buBlip>
              <a:defRPr sz="4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  <a:lvl2pPr marL="1270000" indent="-635000">
              <a:spcBef>
                <a:spcPts val="4200"/>
              </a:spcBef>
              <a:buSzPct val="47000"/>
              <a:buBlip>
                <a:blip r:embed="rId3"/>
              </a:buBlip>
              <a:defRPr sz="4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2pPr>
            <a:lvl3pPr marL="1905000" indent="-635000">
              <a:spcBef>
                <a:spcPts val="4200"/>
              </a:spcBef>
              <a:buSzPct val="47000"/>
              <a:buBlip>
                <a:blip r:embed="rId3"/>
              </a:buBlip>
              <a:defRPr sz="4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3pPr>
            <a:lvl4pPr marL="2540000" indent="-635000">
              <a:spcBef>
                <a:spcPts val="4200"/>
              </a:spcBef>
              <a:buSzPct val="47000"/>
              <a:buBlip>
                <a:blip r:embed="rId3"/>
              </a:buBlip>
              <a:defRPr sz="4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4pPr>
            <a:lvl5pPr marL="3175000" indent="-635000">
              <a:spcBef>
                <a:spcPts val="4200"/>
              </a:spcBef>
              <a:buSzPct val="47000"/>
              <a:buBlip>
                <a:blip r:embed="rId3"/>
              </a:buBlip>
              <a:defRPr sz="4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/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686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pic" sz="half" idx="13"/>
          </p:nvPr>
        </p:nvSpPr>
        <p:spPr>
          <a:xfrm>
            <a:off x="7277100" y="2578100"/>
            <a:ext cx="4457700" cy="594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6" name="Shape 146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cap="none" sz="8000">
                <a:solidFill>
                  <a:srgbClr val="45A7DE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Shape 147"/>
          <p:cNvSpPr/>
          <p:nvPr>
            <p:ph type="body" sz="half" idx="1"/>
          </p:nvPr>
        </p:nvSpPr>
        <p:spPr>
          <a:xfrm>
            <a:off x="1270000" y="2768600"/>
            <a:ext cx="5461000" cy="5715000"/>
          </a:xfrm>
          <a:prstGeom prst="rect">
            <a:avLst/>
          </a:prstGeom>
        </p:spPr>
        <p:txBody>
          <a:bodyPr/>
          <a:lstStyle>
            <a:lvl1pPr marL="444500" indent="-444500">
              <a:buSzPct val="50000"/>
              <a:buBlip>
                <a:blip r:embed="rId3"/>
              </a:buBlip>
              <a:defRPr sz="3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  <a:lvl2pPr marL="889000" indent="-444500">
              <a:buSzPct val="50000"/>
              <a:buBlip>
                <a:blip r:embed="rId3"/>
              </a:buBlip>
              <a:defRPr sz="3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2pPr>
            <a:lvl3pPr marL="1333500" indent="-444500">
              <a:buSzPct val="50000"/>
              <a:buBlip>
                <a:blip r:embed="rId3"/>
              </a:buBlip>
              <a:defRPr sz="3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3pPr>
            <a:lvl4pPr marL="1778000" indent="-444500">
              <a:buSzPct val="50000"/>
              <a:buBlip>
                <a:blip r:embed="rId3"/>
              </a:buBlip>
              <a:defRPr sz="3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4pPr>
            <a:lvl5pPr marL="2222500" indent="-444500">
              <a:buSzPct val="50000"/>
              <a:buBlip>
                <a:blip r:embed="rId3"/>
              </a:buBlip>
              <a:defRPr sz="3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686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Relationship Id="rId3" Type="http://schemas.openxmlformats.org/officeDocument/2006/relationships/hyperlink" Target="http://nvie.com/posts/a-successful-git-branching-model/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Relationship Id="rId3" Type="http://schemas.openxmlformats.org/officeDocument/2006/relationships/hyperlink" Target="http://nvie.com/posts/a-successful-git-branching-model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Relationship Id="rId3" Type="http://schemas.openxmlformats.org/officeDocument/2006/relationships/hyperlink" Target="http://nvie.com/posts/a-successful-git-branching-model/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atlassian.com/git/tutorials/comparing-workflows/gitflow-workflow" TargetMode="External"/><Relationship Id="rId3" Type="http://schemas.openxmlformats.org/officeDocument/2006/relationships/image" Target="../media/image6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www.atlassian.com/git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WebApps-Cascadia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git-scm.com/download/win" TargetMode="External"/><Relationship Id="rId6" Type="http://schemas.openxmlformats.org/officeDocument/2006/relationships/hyperlink" Target="http://msysgit.github.io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github.com/WebApps-Cascadia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947241" y="1587500"/>
            <a:ext cx="11110318" cy="4395292"/>
          </a:xfrm>
          <a:prstGeom prst="rect">
            <a:avLst/>
          </a:prstGeom>
        </p:spPr>
        <p:txBody>
          <a:bodyPr/>
          <a:lstStyle>
            <a:lvl1pPr>
              <a:defRPr sz="9700"/>
            </a:lvl1pPr>
          </a:lstStyle>
          <a:p>
            <a:pPr/>
            <a:r>
              <a:t>Version Control GitHub</a:t>
            </a:r>
          </a:p>
        </p:txBody>
      </p:sp>
      <p:sp>
        <p:nvSpPr>
          <p:cNvPr id="158" name="Shape 158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75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Unit 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it-model@2x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9" t="470" r="0" b="468"/>
          <a:stretch>
            <a:fillRect/>
          </a:stretch>
        </p:blipFill>
        <p:spPr>
          <a:xfrm rot="16201033">
            <a:off x="3870562" y="30598"/>
            <a:ext cx="5263676" cy="7076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Gitflow Workflow</a:t>
            </a:r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300"/>
            </a:pPr>
            <a:r>
              <a:rPr u="sng">
                <a:hlinkClick r:id="rId3" invalidUrl="" action="" tgtFrame="" tooltip="" history="1" highlightClick="0" endSnd="0"/>
              </a:rPr>
              <a:t>http://nvie.com/posts/a-successful-git-branching-model/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in-branches@2x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" t="121" r="0" b="5416"/>
          <a:stretch>
            <a:fillRect/>
          </a:stretch>
        </p:blipFill>
        <p:spPr>
          <a:xfrm rot="16201033">
            <a:off x="3656731" y="-183221"/>
            <a:ext cx="5270898" cy="749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8740"/>
            </a:lvl1pPr>
          </a:lstStyle>
          <a:p>
            <a:pPr/>
            <a:r>
              <a:t>Gitflow: develop branch</a:t>
            </a:r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300"/>
            </a:pPr>
            <a:r>
              <a:rPr u="sng">
                <a:hlinkClick r:id="rId3" invalidUrl="" action="" tgtFrame="" tooltip="" history="1" highlightClick="0" endSnd="0"/>
              </a:rPr>
              <a:t>http://nvie.com/posts/a-successful-git-branching-model/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fb@2x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" t="214" r="2" b="1"/>
          <a:stretch>
            <a:fillRect/>
          </a:stretch>
        </p:blipFill>
        <p:spPr>
          <a:xfrm rot="16201033">
            <a:off x="4383027" y="-1578017"/>
            <a:ext cx="3840163" cy="10286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8645"/>
            </a:lvl1pPr>
          </a:lstStyle>
          <a:p>
            <a:pPr/>
            <a:r>
              <a:t>Gitflow: feature branch</a:t>
            </a:r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300"/>
            </a:pPr>
            <a:r>
              <a:rPr u="sng">
                <a:hlinkClick r:id="rId3" invalidUrl="" action="" tgtFrame="" tooltip="" history="1" highlightClick="0" endSnd="0"/>
              </a:rPr>
              <a:t>http://nvie.com/posts/a-successful-git-branching-model/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pPr/>
            <a:r>
              <a:t>Team Development</a:t>
            </a:r>
          </a:p>
        </p:txBody>
      </p:sp>
      <p:sp>
        <p:nvSpPr>
          <p:cNvPr id="218" name="Shape 218"/>
          <p:cNvSpPr/>
          <p:nvPr/>
        </p:nvSpPr>
        <p:spPr>
          <a:xfrm>
            <a:off x="557795" y="1927717"/>
            <a:ext cx="1188921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u="sng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rPr>
                <a:latin typeface="Menlo"/>
                <a:ea typeface="Menlo"/>
                <a:cs typeface="Menlo"/>
                <a:sym typeface="Menlo"/>
                <a:hlinkClick r:id="rId2" invalidUrl="" action="" tgtFrame="" tooltip="" history="1" highlightClick="0" endSnd="0"/>
              </a:rPr>
              <a:t>https://www.atlassian.com/git/tutorials/comparing-workflows/gitflow-workflow</a:t>
            </a:r>
            <a:r>
              <a:rPr>
                <a:latin typeface="Menlo"/>
                <a:ea typeface="Menlo"/>
                <a:cs typeface="Menlo"/>
                <a:sym typeface="Menlo"/>
              </a:rPr>
              <a:t> </a:t>
            </a:r>
          </a:p>
        </p:txBody>
      </p:sp>
      <p:sp>
        <p:nvSpPr>
          <p:cNvPr id="219" name="Shape 219"/>
          <p:cNvSpPr/>
          <p:nvPr/>
        </p:nvSpPr>
        <p:spPr>
          <a:xfrm>
            <a:off x="2799959" y="5218360"/>
            <a:ext cx="7450207" cy="2130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722" y="0"/>
                </a:lnTo>
                <a:lnTo>
                  <a:pt x="21600" y="0"/>
                </a:lnTo>
                <a:lnTo>
                  <a:pt x="18873" y="21573"/>
                </a:lnTo>
                <a:lnTo>
                  <a:pt x="0" y="21600"/>
                </a:lnTo>
                <a:close/>
              </a:path>
            </a:pathLst>
          </a:custGeom>
          <a:ln w="25400">
            <a:solidFill>
              <a:srgbClr val="75B1D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</a:p>
        </p:txBody>
      </p:sp>
      <p:pic>
        <p:nvPicPr>
          <p:cNvPr id="220" name="IMG_4733.jpeg"/>
          <p:cNvPicPr>
            <a:picLocks noChangeAspect="1"/>
          </p:cNvPicPr>
          <p:nvPr/>
        </p:nvPicPr>
        <p:blipFill>
          <a:blip r:embed="rId3">
            <a:extLst/>
          </a:blip>
          <a:srcRect l="18048" t="16953" r="4679" b="25779"/>
          <a:stretch>
            <a:fillRect/>
          </a:stretch>
        </p:blipFill>
        <p:spPr>
          <a:xfrm>
            <a:off x="1096678" y="2610445"/>
            <a:ext cx="10850741" cy="6031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remote_repo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301" t="0" r="5301" b="0"/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8740"/>
            </a:lvl1pPr>
          </a:lstStyle>
          <a:p>
            <a:pPr/>
            <a:r>
              <a:t>Version Control System</a:t>
            </a:r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helps people to review and edit code together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it-tutorial-basics-clone-repotorepocollaboratio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646" r="0" b="6646"/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vs SVN</a:t>
            </a:r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https://www.atlassian.com/git/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it-sv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781" t="734" r="15345" b="734"/>
          <a:stretch>
            <a:fillRect/>
          </a:stretch>
        </p:blipFill>
        <p:spPr>
          <a:xfrm>
            <a:off x="3676693" y="649152"/>
            <a:ext cx="6435563" cy="585630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VCS</a:t>
            </a:r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73" name="Group 173"/>
          <p:cNvGrpSpPr/>
          <p:nvPr/>
        </p:nvGrpSpPr>
        <p:grpSpPr>
          <a:xfrm>
            <a:off x="1109413" y="796175"/>
            <a:ext cx="11439267" cy="5522493"/>
            <a:chOff x="0" y="0"/>
            <a:chExt cx="11439266" cy="5522491"/>
          </a:xfrm>
        </p:grpSpPr>
        <p:sp>
          <p:nvSpPr>
            <p:cNvPr id="171" name="Shape 171"/>
            <p:cNvSpPr/>
            <p:nvPr/>
          </p:nvSpPr>
          <p:spPr>
            <a:xfrm>
              <a:off x="8965829" y="0"/>
              <a:ext cx="2473438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pc="-370" sz="3700">
                  <a:solidFill>
                    <a:srgbClr val="000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GitHub</a:t>
              </a:r>
              <a:br/>
              <a:r>
                <a:t>repository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0" y="4328691"/>
              <a:ext cx="2473437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pc="-370" sz="3700">
                  <a:solidFill>
                    <a:srgbClr val="000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local Git</a:t>
              </a:r>
              <a:br/>
              <a:r>
                <a:t>repository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it-migration-centralized-vs-distributed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2350" t="1047" r="0" b="10082"/>
          <a:stretch>
            <a:fillRect/>
          </a:stretch>
        </p:blipFill>
        <p:spPr>
          <a:xfrm>
            <a:off x="7323210" y="2095301"/>
            <a:ext cx="3920058" cy="688392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>
            <p:ph type="title"/>
          </p:nvPr>
        </p:nvSpPr>
        <p:spPr>
          <a:xfrm>
            <a:off x="875064" y="254000"/>
            <a:ext cx="11254673" cy="2438400"/>
          </a:xfrm>
          <a:prstGeom prst="rect">
            <a:avLst/>
          </a:prstGeom>
        </p:spPr>
        <p:txBody>
          <a:bodyPr/>
          <a:lstStyle/>
          <a:p>
            <a:pPr/>
            <a:r>
              <a:t>Github - </a:t>
            </a:r>
            <a:r>
              <a:rPr spc="-612" sz="6800">
                <a:latin typeface="Menlo"/>
                <a:ea typeface="Menlo"/>
                <a:cs typeface="Menlo"/>
                <a:sym typeface="Menlo"/>
              </a:rPr>
              <a:t>Commit-Push-Pull</a:t>
            </a:r>
          </a:p>
        </p:txBody>
      </p:sp>
      <p:sp>
        <p:nvSpPr>
          <p:cNvPr id="177" name="Shape 177"/>
          <p:cNvSpPr/>
          <p:nvPr>
            <p:ph type="body" sz="half" idx="1"/>
          </p:nvPr>
        </p:nvSpPr>
        <p:spPr>
          <a:xfrm>
            <a:off x="910692" y="2768600"/>
            <a:ext cx="5820308" cy="5715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sz="3400">
                <a:latin typeface="Menlo"/>
                <a:ea typeface="Menlo"/>
                <a:cs typeface="Menlo"/>
                <a:sym typeface="Menlo"/>
              </a:rPr>
              <a:t>Commit</a:t>
            </a:r>
            <a:r>
              <a:t> - records changes to the local repo </a:t>
            </a:r>
          </a:p>
          <a:p>
            <a:pPr marL="0" indent="0">
              <a:buSzTx/>
              <a:buNone/>
            </a:pPr>
            <a:r>
              <a:rPr sz="3400">
                <a:latin typeface="Menlo"/>
                <a:ea typeface="Menlo"/>
                <a:cs typeface="Menlo"/>
                <a:sym typeface="Menlo"/>
              </a:rPr>
              <a:t>Push</a:t>
            </a:r>
            <a:r>
              <a:t> - updates objects in the remote repo</a:t>
            </a:r>
          </a:p>
          <a:p>
            <a:pPr marL="0" indent="0">
              <a:buSzTx/>
              <a:buNone/>
            </a:pPr>
            <a:r>
              <a:rPr sz="3400">
                <a:latin typeface="Menlo"/>
                <a:ea typeface="Menlo"/>
                <a:cs typeface="Menlo"/>
                <a:sym typeface="Menlo"/>
              </a:rPr>
              <a:t>Pull</a:t>
            </a:r>
            <a:r>
              <a:t> -</a:t>
            </a:r>
          </a:p>
          <a:p>
            <a:pPr lvl="1" marL="1448904" indent="-636104">
              <a:spcBef>
                <a:spcPts val="1200"/>
              </a:spcBef>
              <a:buSzPct val="100000"/>
              <a:buAutoNum type="arabicPeriod" startAt="1"/>
              <a:defRPr sz="3000"/>
            </a:pPr>
            <a:r>
              <a:t>Fetches changes from </a:t>
            </a:r>
            <a:br/>
            <a:r>
              <a:t>a remote repo </a:t>
            </a:r>
          </a:p>
          <a:p>
            <a:pPr lvl="1" marL="1448904" indent="-636104">
              <a:spcBef>
                <a:spcPts val="1200"/>
              </a:spcBef>
              <a:buSzPct val="100000"/>
              <a:buAutoNum type="arabicPeriod" startAt="1"/>
              <a:defRPr sz="3000"/>
            </a:pPr>
            <a:r>
              <a:t>Merges changes into </a:t>
            </a:r>
            <a:br/>
            <a:r>
              <a:t>the local repo</a:t>
            </a:r>
          </a:p>
        </p:txBody>
      </p:sp>
      <p:grpSp>
        <p:nvGrpSpPr>
          <p:cNvPr id="183" name="Group 183"/>
          <p:cNvGrpSpPr/>
          <p:nvPr/>
        </p:nvGrpSpPr>
        <p:grpSpPr>
          <a:xfrm>
            <a:off x="6826254" y="3370150"/>
            <a:ext cx="5437539" cy="3868495"/>
            <a:chOff x="0" y="0"/>
            <a:chExt cx="5437538" cy="3868494"/>
          </a:xfrm>
        </p:grpSpPr>
        <p:sp>
          <p:nvSpPr>
            <p:cNvPr id="178" name="Shape 178"/>
            <p:cNvSpPr/>
            <p:nvPr/>
          </p:nvSpPr>
          <p:spPr>
            <a:xfrm>
              <a:off x="229381" y="727329"/>
              <a:ext cx="1031826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144105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/>
              <a:r>
                <a:t>push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4176331" y="727329"/>
              <a:ext cx="1031826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144105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/>
              <a:r>
                <a:t>push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2220932" y="-1"/>
              <a:ext cx="1031827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144105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/>
              <a:r>
                <a:t>pull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0" y="3322394"/>
              <a:ext cx="149058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144105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/>
              <a:r>
                <a:t>commit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3946950" y="3322394"/>
              <a:ext cx="1490589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144105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/>
              <a:r>
                <a:t>commit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627151" y="6240118"/>
            <a:ext cx="12020381" cy="1651001"/>
          </a:xfrm>
          <a:prstGeom prst="rect">
            <a:avLst/>
          </a:prstGeom>
        </p:spPr>
        <p:txBody>
          <a:bodyPr/>
          <a:lstStyle>
            <a:lvl1pPr defTabSz="426466">
              <a:defRPr sz="5986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https://github.com/WebApps-Cascadia</a:t>
            </a:r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1270000" y="469900"/>
            <a:ext cx="10464800" cy="1270000"/>
          </a:xfrm>
          <a:prstGeom prst="rect">
            <a:avLst/>
          </a:prstGeom>
        </p:spPr>
        <p:txBody>
          <a:bodyPr/>
          <a:lstStyle/>
          <a:p>
            <a:pPr/>
            <a:r>
              <a:t>github home page for the class</a:t>
            </a:r>
          </a:p>
        </p:txBody>
      </p:sp>
      <p:grpSp>
        <p:nvGrpSpPr>
          <p:cNvPr id="189" name="Group 189"/>
          <p:cNvGrpSpPr/>
          <p:nvPr/>
        </p:nvGrpSpPr>
        <p:grpSpPr>
          <a:xfrm>
            <a:off x="861807" y="1337159"/>
            <a:ext cx="11551069" cy="5190642"/>
            <a:chOff x="0" y="0"/>
            <a:chExt cx="11551067" cy="5190640"/>
          </a:xfrm>
        </p:grpSpPr>
        <p:pic>
          <p:nvPicPr>
            <p:cNvPr id="188" name="Screen Shot 2016-01-25 at 8.58.23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7116" r="0" b="17116"/>
            <a:stretch>
              <a:fillRect/>
            </a:stretch>
          </p:blipFill>
          <p:spPr>
            <a:xfrm>
              <a:off x="127000" y="88900"/>
              <a:ext cx="11297068" cy="48604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7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1551069" cy="5190641"/>
            </a:xfrm>
            <a:prstGeom prst="rect">
              <a:avLst/>
            </a:prstGeom>
            <a:effectLst/>
          </p:spPr>
        </p:pic>
      </p:grpSp>
      <p:sp>
        <p:nvSpPr>
          <p:cNvPr id="190" name="Shape 190"/>
          <p:cNvSpPr/>
          <p:nvPr/>
        </p:nvSpPr>
        <p:spPr>
          <a:xfrm>
            <a:off x="1422419" y="8240153"/>
            <a:ext cx="9550884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you may need to download git.exe from </a:t>
            </a:r>
          </a:p>
          <a:p>
            <a:pPr>
              <a:defRPr sz="29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rPr u="sng">
                <a:hlinkClick r:id="rId5" invalidUrl="" action="" tgtFrame="" tooltip="" history="1" highlightClick="0" endSnd="0"/>
              </a:rPr>
              <a:t>http://git-scm.com/download/win</a:t>
            </a:r>
            <a:r>
              <a:t>   or   </a:t>
            </a:r>
            <a:r>
              <a:rPr u="sng">
                <a:hlinkClick r:id="rId6" invalidUrl="" action="" tgtFrame="" tooltip="" history="1" highlightClick="0" endSnd="0"/>
              </a:rPr>
              <a:t>http://msysgit.github.io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 Studio &amp; Github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xfrm>
            <a:off x="504561" y="2442200"/>
            <a:ext cx="11995678" cy="6081554"/>
          </a:xfrm>
          <a:prstGeom prst="rect">
            <a:avLst/>
          </a:prstGeom>
        </p:spPr>
        <p:txBody>
          <a:bodyPr/>
          <a:lstStyle/>
          <a:p>
            <a:pPr marL="618434" indent="-618434">
              <a:spcBef>
                <a:spcPts val="1200"/>
              </a:spcBef>
              <a:buSzPct val="100000"/>
              <a:buAutoNum type="arabicPeriod" startAt="1"/>
              <a:defRPr sz="3500">
                <a:latin typeface="Menlo"/>
                <a:ea typeface="Menlo"/>
                <a:cs typeface="Menlo"/>
                <a:sym typeface="Menlo"/>
              </a:defRPr>
            </a:pPr>
            <a:r>
              <a:t>Team Explorer -&gt;              -&gt; Clone	</a:t>
            </a:r>
          </a:p>
          <a:p>
            <a:pPr marL="618434" indent="-618434">
              <a:spcBef>
                <a:spcPts val="1200"/>
              </a:spcBef>
              <a:buSzPct val="100000"/>
              <a:buAutoNum type="arabicPeriod" startAt="1"/>
              <a:defRPr sz="3500">
                <a:latin typeface="Menlo"/>
                <a:ea typeface="Menlo"/>
                <a:cs typeface="Menlo"/>
                <a:sym typeface="Menlo"/>
              </a:defRPr>
            </a:pPr>
            <a:r>
              <a:t>type in Repo site</a:t>
            </a:r>
            <a:br/>
            <a:r>
              <a:rPr sz="2800"/>
              <a:t>https://github.com/WebApps-Cascadia/debug-demo.git</a:t>
            </a:r>
            <a:endParaRPr sz="2800"/>
          </a:p>
          <a:p>
            <a:pPr marL="618434" indent="-618434">
              <a:spcBef>
                <a:spcPts val="1200"/>
              </a:spcBef>
              <a:buSzPct val="100000"/>
              <a:buAutoNum type="arabicPeriod" startAt="1"/>
              <a:defRPr sz="3500">
                <a:latin typeface="Menlo"/>
                <a:ea typeface="Menlo"/>
                <a:cs typeface="Menlo"/>
                <a:sym typeface="Menlo"/>
              </a:defRPr>
            </a:pPr>
            <a:r>
              <a:t>type in a local drive</a:t>
            </a:r>
          </a:p>
          <a:p>
            <a:pPr marL="724452" indent="-724452">
              <a:spcBef>
                <a:spcPts val="3600"/>
              </a:spcBef>
              <a:buSzPct val="100000"/>
              <a:buAutoNum type="arabicPeriod" startAt="1"/>
              <a:defRPr sz="4100"/>
            </a:pPr>
            <a:r>
              <a:t>Make your changes to the code</a:t>
            </a:r>
          </a:p>
          <a:p>
            <a:pPr marL="618434" indent="-618434">
              <a:spcBef>
                <a:spcPts val="1200"/>
              </a:spcBef>
              <a:buSzPct val="100000"/>
              <a:buAutoNum type="arabicPeriod" startAt="1"/>
              <a:defRPr sz="3500">
                <a:latin typeface="Menlo"/>
                <a:ea typeface="Menlo"/>
                <a:cs typeface="Menlo"/>
                <a:sym typeface="Menlo"/>
              </a:defRPr>
            </a:pPr>
            <a:r>
              <a:t>Changes -&gt; (enter a commit msg) -&gt; Commit</a:t>
            </a:r>
            <a:br/>
            <a:r>
              <a:t>(commit created locally)</a:t>
            </a:r>
          </a:p>
          <a:p>
            <a:pPr marL="618434" indent="-618434">
              <a:spcBef>
                <a:spcPts val="1200"/>
              </a:spcBef>
              <a:buSzPct val="100000"/>
              <a:buAutoNum type="arabicPeriod" startAt="1"/>
              <a:defRPr sz="3500">
                <a:latin typeface="Menlo"/>
                <a:ea typeface="Menlo"/>
                <a:cs typeface="Menlo"/>
                <a:sym typeface="Menlo"/>
              </a:defRPr>
            </a:pPr>
            <a:r>
              <a:t>Sync  (you will get an 403 Forbidden error)</a:t>
            </a:r>
          </a:p>
        </p:txBody>
      </p:sp>
      <p:pic>
        <p:nvPicPr>
          <p:cNvPr id="194" name="Screen Shot 2016-01-25 at 9.57.49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613400" y="2514600"/>
            <a:ext cx="3327400" cy="736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7363023" y="2514599"/>
            <a:ext cx="798117" cy="736601"/>
          </a:xfrm>
          <a:prstGeom prst="roundRect">
            <a:avLst>
              <a:gd name="adj" fmla="val 16253"/>
            </a:avLst>
          </a:prstGeom>
          <a:solidFill>
            <a:srgbClr val="FF2705">
              <a:alpha val="456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Submitting with Github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xfrm>
            <a:off x="1270000" y="2465161"/>
            <a:ext cx="10464800" cy="6321877"/>
          </a:xfrm>
          <a:prstGeom prst="rect">
            <a:avLst/>
          </a:prstGeom>
        </p:spPr>
        <p:txBody>
          <a:bodyPr/>
          <a:lstStyle/>
          <a:p>
            <a:pPr marL="697594" indent="-697594" defTabSz="549148">
              <a:spcBef>
                <a:spcPts val="6000"/>
              </a:spcBef>
              <a:buSzPct val="100000"/>
              <a:buAutoNum type="arabicPeriod" startAt="1"/>
              <a:defRPr sz="3948"/>
            </a:pPr>
            <a:r>
              <a:t>Fork the repository to your account from </a:t>
            </a:r>
            <a:br/>
            <a:r>
              <a:rPr u="sng">
                <a:hlinkClick r:id="rId2" invalidUrl="" action="" tgtFrame="" tooltip="" history="1" highlightClick="0" endSnd="0"/>
              </a:rPr>
              <a:t>https://github.com/WebApps-Cascadia</a:t>
            </a:r>
            <a:r>
              <a:t>  </a:t>
            </a:r>
          </a:p>
          <a:p>
            <a:pPr marL="697594" indent="-697594" defTabSz="549148">
              <a:spcBef>
                <a:spcPts val="6000"/>
              </a:spcBef>
              <a:buSzPct val="100000"/>
              <a:buAutoNum type="arabicPeriod" startAt="1"/>
              <a:defRPr sz="3948"/>
            </a:pPr>
            <a:r>
              <a:t>Edit your code in Visual Studio with Version Control (VCS) - same a before</a:t>
            </a:r>
          </a:p>
          <a:p>
            <a:pPr marL="697594" indent="-697594" defTabSz="549148">
              <a:spcBef>
                <a:spcPts val="6000"/>
              </a:spcBef>
              <a:buSzPct val="100000"/>
              <a:buAutoNum type="arabicPeriod" startAt="1"/>
              <a:defRPr sz="3948"/>
            </a:pPr>
            <a:r>
              <a:t>Sync to your Github repository</a:t>
            </a:r>
          </a:p>
          <a:p>
            <a:pPr marL="697594" indent="-697594" defTabSz="549148">
              <a:spcBef>
                <a:spcPts val="6000"/>
              </a:spcBef>
              <a:buSzPct val="100000"/>
              <a:buAutoNum type="arabicPeriod" startAt="1"/>
              <a:defRPr sz="3948"/>
            </a:pPr>
            <a:r>
              <a:t>To submit, create a pull request from </a:t>
            </a:r>
            <a:br/>
            <a:r>
              <a:t>your updated repository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2035" t="11671" r="9090" b="15548"/>
          <a:stretch>
            <a:fillRect/>
          </a:stretch>
        </p:blipFill>
        <p:spPr>
          <a:xfrm>
            <a:off x="10287215" y="7081140"/>
            <a:ext cx="1241718" cy="89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3" h="21269" fill="norm" stroke="1" extrusionOk="0">
                <a:moveTo>
                  <a:pt x="10345" y="2"/>
                </a:moveTo>
                <a:cubicBezTo>
                  <a:pt x="5554" y="24"/>
                  <a:pt x="836" y="267"/>
                  <a:pt x="517" y="712"/>
                </a:cubicBezTo>
                <a:cubicBezTo>
                  <a:pt x="-14" y="1454"/>
                  <a:pt x="-217" y="20130"/>
                  <a:pt x="299" y="20850"/>
                </a:cubicBezTo>
                <a:cubicBezTo>
                  <a:pt x="821" y="21579"/>
                  <a:pt x="20357" y="21282"/>
                  <a:pt x="20891" y="20537"/>
                </a:cubicBezTo>
                <a:cubicBezTo>
                  <a:pt x="21234" y="20059"/>
                  <a:pt x="21383" y="17020"/>
                  <a:pt x="21383" y="10535"/>
                </a:cubicBezTo>
                <a:cubicBezTo>
                  <a:pt x="21383" y="1907"/>
                  <a:pt x="21326" y="1166"/>
                  <a:pt x="20590" y="617"/>
                </a:cubicBezTo>
                <a:cubicBezTo>
                  <a:pt x="20000" y="177"/>
                  <a:pt x="15136" y="-21"/>
                  <a:pt x="10345" y="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l="5757" t="15740" r="5745" b="16376"/>
          <a:stretch>
            <a:fillRect/>
          </a:stretch>
        </p:blipFill>
        <p:spPr>
          <a:xfrm>
            <a:off x="9900646" y="4325703"/>
            <a:ext cx="2280138" cy="66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fill="norm" stroke="1" extrusionOk="0">
                <a:moveTo>
                  <a:pt x="54" y="0"/>
                </a:moveTo>
                <a:lnTo>
                  <a:pt x="9" y="9946"/>
                </a:lnTo>
                <a:cubicBezTo>
                  <a:pt x="-23" y="16776"/>
                  <a:pt x="24" y="20128"/>
                  <a:pt x="159" y="20688"/>
                </a:cubicBezTo>
                <a:cubicBezTo>
                  <a:pt x="306" y="21294"/>
                  <a:pt x="5541" y="21600"/>
                  <a:pt x="10777" y="21600"/>
                </a:cubicBezTo>
                <a:cubicBezTo>
                  <a:pt x="16013" y="21600"/>
                  <a:pt x="21248" y="21294"/>
                  <a:pt x="21395" y="20688"/>
                </a:cubicBezTo>
                <a:cubicBezTo>
                  <a:pt x="21530" y="20128"/>
                  <a:pt x="21577" y="16776"/>
                  <a:pt x="21545" y="9946"/>
                </a:cubicBezTo>
                <a:lnTo>
                  <a:pt x="21496" y="0"/>
                </a:lnTo>
                <a:lnTo>
                  <a:pt x="10777" y="0"/>
                </a:lnTo>
                <a:lnTo>
                  <a:pt x="54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947241" y="1587500"/>
            <a:ext cx="11110318" cy="4395292"/>
          </a:xfrm>
          <a:prstGeom prst="rect">
            <a:avLst/>
          </a:prstGeom>
        </p:spPr>
        <p:txBody>
          <a:bodyPr/>
          <a:lstStyle>
            <a:lvl1pPr>
              <a:defRPr sz="9700"/>
            </a:lvl1pPr>
          </a:lstStyle>
          <a:p>
            <a:pPr/>
            <a:r>
              <a:t>Team Development with Github</a:t>
            </a:r>
          </a:p>
        </p:txBody>
      </p:sp>
      <p:sp>
        <p:nvSpPr>
          <p:cNvPr id="203" name="Shape 20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75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Unit 11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